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4163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7429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HR Analytics Dashboard — Employee Attendance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0793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Project overview: </a:t>
            </a:r>
            <a:r>
              <a:rPr lang="en-US" sz="1750" dirty="0" smtClean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An 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interactive Excel dashboard built to monitor workforce presence, Work From Home (WFH) behaviour and sick leave (SL) </a:t>
            </a:r>
            <a:r>
              <a:rPr lang="en-US" sz="1750" dirty="0" smtClean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trends to evaluate 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attendance stability, surface pattern-based absenteeism, and deliver data-driven recommendations to support workforce productivity and planning.</a:t>
            </a:r>
            <a:endParaRPr lang="en-US" sz="1750" dirty="0"/>
          </a:p>
        </p:txBody>
      </p:sp>
      <p:sp>
        <p:nvSpPr>
          <p:cNvPr id="5" name="Rectangle 4"/>
          <p:cNvSpPr/>
          <p:nvPr/>
        </p:nvSpPr>
        <p:spPr>
          <a:xfrm>
            <a:off x="12675476" y="7709338"/>
            <a:ext cx="1954924" cy="5202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12675476" y="7784803"/>
            <a:ext cx="1954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Arya Chavan</a:t>
            </a:r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6760" y="669846"/>
            <a:ext cx="4267795" cy="533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Project Objectives</a:t>
            </a:r>
            <a:endParaRPr lang="en-US" sz="3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" y="1604843"/>
            <a:ext cx="681038" cy="42088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78662" y="1604843"/>
            <a:ext cx="2164080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Analyse attendance performance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1678662" y="2725341"/>
            <a:ext cx="2164080" cy="1656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Quantify present rates and detect persistent gaps across teams and time.</a:t>
            </a:r>
            <a:endParaRPr lang="en-US" sz="16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3607" y="1604843"/>
            <a:ext cx="681038" cy="42088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025509" y="1604843"/>
            <a:ext cx="2164199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Monitor WFH &amp; SL trends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5025509" y="2391966"/>
            <a:ext cx="2164199" cy="1656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Track remote-working adoption and medical absenteeism to inform policy.</a:t>
            </a:r>
            <a:endParaRPr lang="en-US" sz="16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0573" y="1604843"/>
            <a:ext cx="681038" cy="42088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372475" y="1604843"/>
            <a:ext cx="2164199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Identify weekday patterns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8372475" y="2725341"/>
            <a:ext cx="2164199" cy="1656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Detect repeating weekday dips or spikes that could signal behavioural patterns.</a:t>
            </a:r>
            <a:endParaRPr lang="en-US" sz="16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7539" y="1604843"/>
            <a:ext cx="681038" cy="42088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719441" y="1604843"/>
            <a:ext cx="2164199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Track daily attendance fluctuations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11719441" y="2725341"/>
            <a:ext cx="2164199" cy="1324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Surface dates where attendance &lt;85% and flag for investigation.</a:t>
            </a:r>
            <a:endParaRPr lang="en-US" sz="16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760" y="4782979"/>
            <a:ext cx="681038" cy="42088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78662" y="4782979"/>
            <a:ext cx="2164080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Recommend optimisation actions</a:t>
            </a:r>
            <a:endParaRPr lang="en-US" sz="2100" dirty="0"/>
          </a:p>
        </p:txBody>
      </p:sp>
      <p:sp>
        <p:nvSpPr>
          <p:cNvPr id="17" name="Text 10"/>
          <p:cNvSpPr/>
          <p:nvPr/>
        </p:nvSpPr>
        <p:spPr>
          <a:xfrm>
            <a:off x="1678662" y="5903476"/>
            <a:ext cx="2164080" cy="1656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Offer targeted interventions to improve coverage, engagement and planning.</a:t>
            </a:r>
            <a:endParaRPr lang="en-US" sz="1650" dirty="0"/>
          </a:p>
        </p:txBody>
      </p:sp>
      <p:sp>
        <p:nvSpPr>
          <p:cNvPr id="18" name="Rectangle 17"/>
          <p:cNvSpPr/>
          <p:nvPr/>
        </p:nvSpPr>
        <p:spPr>
          <a:xfrm>
            <a:off x="12675476" y="7709338"/>
            <a:ext cx="1954924" cy="5202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/>
          <p:cNvSpPr txBox="1"/>
          <p:nvPr/>
        </p:nvSpPr>
        <p:spPr>
          <a:xfrm>
            <a:off x="12675476" y="7784803"/>
            <a:ext cx="1954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Arya Chavan</a:t>
            </a:r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1259"/>
            <a:ext cx="568118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Key Metrics — At a glance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521863"/>
            <a:ext cx="3090505" cy="1676519"/>
          </a:xfrm>
          <a:prstGeom prst="roundRect">
            <a:avLst>
              <a:gd name="adj" fmla="val 5682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1028224" y="2756297"/>
            <a:ext cx="262163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Overall Attendance Rate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601045"/>
            <a:ext cx="26216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91.55%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4111109" y="2521863"/>
            <a:ext cx="3090624" cy="1676519"/>
          </a:xfrm>
          <a:prstGeom prst="roundRect">
            <a:avLst>
              <a:gd name="adj" fmla="val 5682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4345543" y="2756297"/>
            <a:ext cx="262175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Total Working Days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345543" y="3601045"/>
            <a:ext cx="26217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4,439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2521863"/>
            <a:ext cx="3090624" cy="1676519"/>
          </a:xfrm>
          <a:prstGeom prst="roundRect">
            <a:avLst>
              <a:gd name="adj" fmla="val 5682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7662982" y="2756297"/>
            <a:ext cx="26217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Total Present Days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662982" y="3246715"/>
            <a:ext cx="26217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4,064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10745986" y="2521863"/>
            <a:ext cx="3090624" cy="1676519"/>
          </a:xfrm>
          <a:prstGeom prst="roundRect">
            <a:avLst>
              <a:gd name="adj" fmla="val 5682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13" name="Text 11"/>
          <p:cNvSpPr/>
          <p:nvPr/>
        </p:nvSpPr>
        <p:spPr>
          <a:xfrm>
            <a:off x="10980420" y="2756297"/>
            <a:ext cx="26217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WFH %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980420" y="3246715"/>
            <a:ext cx="26217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11.15%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4425196"/>
            <a:ext cx="13042821" cy="1322189"/>
          </a:xfrm>
          <a:prstGeom prst="roundRect">
            <a:avLst>
              <a:gd name="adj" fmla="val 7205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16" name="Text 14"/>
          <p:cNvSpPr/>
          <p:nvPr/>
        </p:nvSpPr>
        <p:spPr>
          <a:xfrm>
            <a:off x="1028224" y="46596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Sick Leave (SL %)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028224" y="5150048"/>
            <a:ext cx="12573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1.08%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93790" y="600253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These KPIs form the executive summary for operational monitoring and strategic planning. Use them as control metrics when testing policy changes or staffing models.</a:t>
            </a:r>
            <a:endParaRPr lang="en-US" sz="1750" dirty="0"/>
          </a:p>
        </p:txBody>
      </p:sp>
      <p:sp>
        <p:nvSpPr>
          <p:cNvPr id="19" name="Rectangle 18"/>
          <p:cNvSpPr/>
          <p:nvPr/>
        </p:nvSpPr>
        <p:spPr>
          <a:xfrm>
            <a:off x="12675476" y="7725104"/>
            <a:ext cx="1954924" cy="5202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12675476" y="7800569"/>
            <a:ext cx="1954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Arya Chavan</a:t>
            </a:r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95995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Key Insight — Attendance Stability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2770108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Attendance is strong at approximately </a:t>
            </a: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91.5%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, with SL near </a:t>
            </a: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1%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, indicating low health-related absenteeism. Present days represent the large majority of working days, demonstrating consistent workforce availability.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476869"/>
            <a:ext cx="3664744" cy="2456617"/>
          </a:xfrm>
          <a:prstGeom prst="roundRect">
            <a:avLst>
              <a:gd name="adj" fmla="val 3878"/>
            </a:avLst>
          </a:prstGeom>
          <a:solidFill>
            <a:srgbClr val="FDFBF7"/>
          </a:solidFill>
          <a:ln w="30480">
            <a:solidFill>
              <a:srgbClr val="E6DED2"/>
            </a:solidFill>
            <a:prstDash val="solid"/>
          </a:ln>
          <a:effectLst>
            <a:outerShdw dist="2032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6537484" y="4734163"/>
            <a:ext cx="29182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Operational meaning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37484" y="5224582"/>
            <a:ext cx="315015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Core staffing levels are reliable; scheduling and shift coverage can assume high baseline presence.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748" y="4476869"/>
            <a:ext cx="3664863" cy="2456617"/>
          </a:xfrm>
          <a:prstGeom prst="roundRect">
            <a:avLst>
              <a:gd name="adj" fmla="val 3878"/>
            </a:avLst>
          </a:prstGeom>
          <a:solidFill>
            <a:srgbClr val="FDFBF7"/>
          </a:solidFill>
          <a:ln w="30480">
            <a:solidFill>
              <a:srgbClr val="E6DED2"/>
            </a:solidFill>
            <a:prstDash val="solid"/>
          </a:ln>
          <a:effectLst>
            <a:outerShdw dist="2032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10429042" y="47341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Risk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429042" y="5224582"/>
            <a:ext cx="31502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Periodic dips may cause localised service gaps if not addressed proactively.</a:t>
            </a:r>
            <a:endParaRPr lang="en-US" sz="1750" dirty="0"/>
          </a:p>
        </p:txBody>
      </p:sp>
      <p:sp>
        <p:nvSpPr>
          <p:cNvPr id="11" name="Rectangle 10"/>
          <p:cNvSpPr/>
          <p:nvPr/>
        </p:nvSpPr>
        <p:spPr>
          <a:xfrm>
            <a:off x="12675476" y="7709338"/>
            <a:ext cx="1954924" cy="5202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12675476" y="7784803"/>
            <a:ext cx="1954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Arya Chavan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03" y="708065"/>
            <a:ext cx="4319468" cy="57592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04855" y="2993231"/>
            <a:ext cx="3828574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WFH Patterns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5504855" y="3633311"/>
            <a:ext cx="8422124" cy="564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WFH accounts for </a:t>
            </a:r>
            <a:r>
              <a:rPr lang="en-US" sz="15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11.15%</a:t>
            </a: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of attendance. The highest concentration occurs on </a:t>
            </a:r>
            <a:r>
              <a:rPr lang="en-US" sz="15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Fridays and Mondays</a:t>
            </a: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, suggesting extended-weekend behaviour or flexible scheduling preferences.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710803" y="6932474"/>
            <a:ext cx="95607" cy="95607"/>
          </a:xfrm>
          <a:prstGeom prst="roundRect">
            <a:avLst>
              <a:gd name="adj" fmla="val 478208"/>
            </a:avLst>
          </a:prstGeom>
          <a:solidFill>
            <a:srgbClr val="E6DED2"/>
          </a:solidFill>
          <a:ln/>
        </p:spPr>
      </p:sp>
      <p:sp>
        <p:nvSpPr>
          <p:cNvPr id="6" name="Text 3"/>
          <p:cNvSpPr/>
          <p:nvPr/>
        </p:nvSpPr>
        <p:spPr>
          <a:xfrm>
            <a:off x="967859" y="6830735"/>
            <a:ext cx="2392799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Implication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967859" y="7226737"/>
            <a:ext cx="6246257" cy="564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Teams may experience lower synchronous availability at week edges; plan meetings midweek.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7416046" y="6932474"/>
            <a:ext cx="95607" cy="95607"/>
          </a:xfrm>
          <a:prstGeom prst="roundRect">
            <a:avLst>
              <a:gd name="adj" fmla="val 478208"/>
            </a:avLst>
          </a:prstGeom>
          <a:solidFill>
            <a:srgbClr val="E6DED2"/>
          </a:solidFill>
          <a:ln/>
        </p:spPr>
      </p:sp>
      <p:sp>
        <p:nvSpPr>
          <p:cNvPr id="9" name="Text 6"/>
          <p:cNvSpPr/>
          <p:nvPr/>
        </p:nvSpPr>
        <p:spPr>
          <a:xfrm>
            <a:off x="7673102" y="6830735"/>
            <a:ext cx="2392799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Action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7673102" y="7226737"/>
            <a:ext cx="6246376" cy="564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Consider targeted guidelines for expected on-site or core-hours coverage around long weekends.</a:t>
            </a:r>
            <a:endParaRPr lang="en-US" sz="1500" dirty="0"/>
          </a:p>
        </p:txBody>
      </p:sp>
      <p:sp>
        <p:nvSpPr>
          <p:cNvPr id="11" name="Rectangle 10"/>
          <p:cNvSpPr/>
          <p:nvPr/>
        </p:nvSpPr>
        <p:spPr>
          <a:xfrm>
            <a:off x="12675476" y="7709338"/>
            <a:ext cx="1954924" cy="5202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12675476" y="7784803"/>
            <a:ext cx="1954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Arya Chavan</a:t>
            </a:r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00024" y="646509"/>
            <a:ext cx="3620810" cy="377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Daily Attendance Trends</a:t>
            </a:r>
            <a:endParaRPr lang="en-US" sz="2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024" y="1363009"/>
            <a:ext cx="10431780" cy="5710027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0024" y="1363009"/>
            <a:ext cx="10431780" cy="571002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00024" y="7179945"/>
            <a:ext cx="10430351" cy="4031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Attendance typically ranges from </a:t>
            </a:r>
            <a:r>
              <a:rPr lang="en-US" sz="11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78–97%</a:t>
            </a: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. Most days exceed 90%, but notable dips in early May and mid-June warrant root-cause analysis (events, weather, policy changes, local outbreaks).</a:t>
            </a:r>
            <a:endParaRPr lang="en-US" sz="1150" dirty="0"/>
          </a:p>
        </p:txBody>
      </p:sp>
      <p:sp>
        <p:nvSpPr>
          <p:cNvPr id="6" name="Rectangle 5"/>
          <p:cNvSpPr/>
          <p:nvPr/>
        </p:nvSpPr>
        <p:spPr>
          <a:xfrm>
            <a:off x="12675476" y="7709338"/>
            <a:ext cx="1954924" cy="5202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12675476" y="7784803"/>
            <a:ext cx="1954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Arya Chavan</a:t>
            </a:r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212532"/>
            <a:ext cx="8284131" cy="36337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304380" y="3873517"/>
            <a:ext cx="1252007" cy="224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Tue–Thu</a:t>
            </a:r>
            <a:endParaRPr lang="en-US" sz="1400" dirty="0"/>
          </a:p>
        </p:txBody>
      </p:sp>
      <p:sp>
        <p:nvSpPr>
          <p:cNvPr id="4" name="Text 1"/>
          <p:cNvSpPr/>
          <p:nvPr/>
        </p:nvSpPr>
        <p:spPr>
          <a:xfrm>
            <a:off x="3304380" y="4161455"/>
            <a:ext cx="1252007" cy="358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1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Stable on-site presence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7281709" y="3873517"/>
            <a:ext cx="1252006" cy="224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Action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7281709" y="4161455"/>
            <a:ext cx="1252006" cy="358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1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Schedule cross-team midweek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1359554" y="1539127"/>
            <a:ext cx="1252007" cy="224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Monday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1359554" y="1827065"/>
            <a:ext cx="1252007" cy="358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1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Higher WFH; stagger meetings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5320942" y="1539127"/>
            <a:ext cx="1252007" cy="224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Friday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5320942" y="1827065"/>
            <a:ext cx="1252007" cy="358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1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Elevated WFH; flexible hours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9638943" y="1736646"/>
            <a:ext cx="420516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Weekday Analysis</a:t>
            </a:r>
            <a:endParaRPr lang="en-US" sz="3550" dirty="0"/>
          </a:p>
        </p:txBody>
      </p:sp>
      <p:sp>
        <p:nvSpPr>
          <p:cNvPr id="12" name="Text 9"/>
          <p:cNvSpPr/>
          <p:nvPr/>
        </p:nvSpPr>
        <p:spPr>
          <a:xfrm>
            <a:off x="9638943" y="2530435"/>
            <a:ext cx="420516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Friday and Monday show elevated WFH rates relative to midweek. Tuesday–Thursday demonstrate consistent on-site presence and stable collaboration windows.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535662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01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93790" y="5711666"/>
            <a:ext cx="6407944" cy="3048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15" name="Text 12"/>
          <p:cNvSpPr/>
          <p:nvPr/>
        </p:nvSpPr>
        <p:spPr>
          <a:xfrm>
            <a:off x="793790" y="58859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Adjust scheduling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793790" y="637639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Schedule cross-team meetings midweek to maximise participation.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7428548" y="535662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7428548" y="5711666"/>
            <a:ext cx="6408063" cy="3048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19" name="Text 16"/>
          <p:cNvSpPr/>
          <p:nvPr/>
        </p:nvSpPr>
        <p:spPr>
          <a:xfrm>
            <a:off x="7428548" y="58859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Monitor policies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7428548" y="6376392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Track whether flexible policies cause productivity variance on high-WFH days.</a:t>
            </a:r>
            <a:endParaRPr lang="en-US" sz="1750" dirty="0"/>
          </a:p>
        </p:txBody>
      </p:sp>
      <p:sp>
        <p:nvSpPr>
          <p:cNvPr id="21" name="Rectangle 20"/>
          <p:cNvSpPr/>
          <p:nvPr/>
        </p:nvSpPr>
        <p:spPr>
          <a:xfrm>
            <a:off x="12675476" y="7709338"/>
            <a:ext cx="1954924" cy="5202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/>
          <p:cNvSpPr txBox="1"/>
          <p:nvPr/>
        </p:nvSpPr>
        <p:spPr>
          <a:xfrm>
            <a:off x="12675476" y="7784803"/>
            <a:ext cx="1954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Arya Chavan</a:t>
            </a:r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4405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Dashboard Preview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08249" y="132406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 representative screenshot of the Excel workbook (KPI header, trend charts, weekday heatmap and employee table). This visual demonstrates layout, interactivity and the primary analytic views stakeholders will use</a:t>
            </a:r>
            <a:r>
              <a:rPr lang="en-US" sz="1750" dirty="0" smtClean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. </a:t>
            </a:r>
            <a:endParaRPr lang="en-US" sz="1750" dirty="0"/>
          </a:p>
        </p:txBody>
      </p:sp>
      <p:sp>
        <p:nvSpPr>
          <p:cNvPr id="6" name="Rectangle 5"/>
          <p:cNvSpPr/>
          <p:nvPr/>
        </p:nvSpPr>
        <p:spPr>
          <a:xfrm>
            <a:off x="12675476" y="7709338"/>
            <a:ext cx="1954924" cy="5202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12675476" y="7784803"/>
            <a:ext cx="1954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Arya Chavan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3156927"/>
            <a:ext cx="7620000" cy="4505325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>
            <a:off x="793789" y="233770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Visuals emphasise clarity: KPIs at the top, interactive trend charts middle, and detailed tables below for drill-down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240" y="825341"/>
            <a:ext cx="6825496" cy="555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Recommendations &amp; Next Steps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777240" y="1706642"/>
            <a:ext cx="7589520" cy="3819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Monitor and investigate WFH spikes on Fridays and Mondays — tie to team-level outcomes.</a:t>
            </a:r>
            <a:endParaRPr lang="en-US" sz="1700" dirty="0"/>
          </a:p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Flag dates where attendance falls below </a:t>
            </a:r>
            <a:r>
              <a:rPr lang="en-US" sz="17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85%</a:t>
            </a:r>
            <a:r>
              <a:rPr lang="en-US" sz="17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for targeted root-cause analysis.</a:t>
            </a:r>
            <a:endParaRPr lang="en-US" sz="1700" dirty="0"/>
          </a:p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Align remote-work policy with productivity metrics and set core collaboration hours midweek.</a:t>
            </a:r>
            <a:endParaRPr lang="en-US" sz="1700" dirty="0"/>
          </a:p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Implement sample-based performance tracking during WFH days to validate outcomes.</a:t>
            </a:r>
            <a:endParaRPr lang="en-US" sz="1700" dirty="0"/>
          </a:p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Establish quarterly attendance reviews using the dashboard and A/B test policy changes.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77240" y="5770245"/>
            <a:ext cx="7589520" cy="1633895"/>
          </a:xfrm>
          <a:prstGeom prst="roundRect">
            <a:avLst>
              <a:gd name="adj" fmla="val 5709"/>
            </a:avLst>
          </a:prstGeom>
          <a:solidFill>
            <a:srgbClr val="DDDAD4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292" y="6112550"/>
            <a:ext cx="277535" cy="22205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98878" y="6043136"/>
            <a:ext cx="6645831" cy="1054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Priority next step: </a:t>
            </a:r>
            <a:r>
              <a:rPr lang="en-US" sz="1700" dirty="0" smtClean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To run </a:t>
            </a:r>
            <a:r>
              <a:rPr lang="en-US" sz="170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 two-month pilot requiring core hours Tuesday–Thursday for cross-functional teams, measure meeting attendance and task completion to evaluate impact.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595</Words>
  <Application>Microsoft Office PowerPoint</Application>
  <PresentationFormat>Custom</PresentationFormat>
  <Paragraphs>82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Noto Serif</vt:lpstr>
      <vt:lpstr>Noto Serif Light</vt:lpstr>
      <vt:lpstr>Noto Serif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Arya Chavan</cp:lastModifiedBy>
  <cp:revision>2</cp:revision>
  <dcterms:created xsi:type="dcterms:W3CDTF">2026-02-24T05:53:11Z</dcterms:created>
  <dcterms:modified xsi:type="dcterms:W3CDTF">2026-02-24T06:22:10Z</dcterms:modified>
</cp:coreProperties>
</file>